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h/yoZC7LGw/1RsTSllMtPiSi8D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D7DC69-9854-4328-A9F6-177EA3990C87}">
  <a:tblStyle styleId="{FDD7DC69-9854-4328-A9F6-177EA3990C87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4e5a430f7_6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g104e5a430f7_6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91" name="Google Shape;91;g104e5a430f7_6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fa5ea8179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cfa5ea8179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9" name="Google Shape;119;gcfa5ea8179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fa5ea8179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cfa5ea8179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9" name="Google Shape;119;gcfa5ea8179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3221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fa5ea8179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cfa5ea8179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9" name="Google Shape;119;gcfa5ea8179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7533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fa5ea8179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cfa5ea8179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9" name="Google Shape;119;gcfa5ea8179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18738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fa5ea8179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cfa5ea8179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9" name="Google Shape;119;gcfa5ea8179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9750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od Safety and the Coronavirus Disease 2019 (COVID-19) | FDA">
            <a:extLst>
              <a:ext uri="{FF2B5EF4-FFF2-40B4-BE49-F238E27FC236}">
                <a16:creationId xmlns:a16="http://schemas.microsoft.com/office/drawing/2014/main" id="{3D875359-9951-445D-997E-EAC54662E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3906" y="920428"/>
            <a:ext cx="4459684" cy="2508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t&amp;#39;s Going to Be the Vaccination, Stupid! | RAND">
            <a:extLst>
              <a:ext uri="{FF2B5EF4-FFF2-40B4-BE49-F238E27FC236}">
                <a16:creationId xmlns:a16="http://schemas.microsoft.com/office/drawing/2014/main" id="{03EAAE0A-FE23-40A1-9AD1-ADC9A2B6D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3906" y="3688481"/>
            <a:ext cx="4459684" cy="233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Google Shape;93;g104e5a430f7_6_30"/>
          <p:cNvSpPr/>
          <p:nvPr/>
        </p:nvSpPr>
        <p:spPr>
          <a:xfrm>
            <a:off x="1123145" y="1849513"/>
            <a:ext cx="5872459" cy="1579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CA" sz="2400" b="1" dirty="0">
                <a:solidFill>
                  <a:schemeClr val="dk1"/>
                </a:solidFill>
                <a:latin typeface="+mj-lt"/>
                <a:ea typeface="Open Sans"/>
                <a:cs typeface="Open Sans"/>
                <a:sym typeface="Open Sans"/>
              </a:rPr>
              <a:t>MIE 1624: Final Project Presentation COVID-19 Vaccination Dataset</a:t>
            </a:r>
            <a:endParaRPr sz="2400" b="1" dirty="0">
              <a:solidFill>
                <a:schemeClr val="dk1"/>
              </a:solidFill>
              <a:latin typeface="+mj-lt"/>
              <a:ea typeface="Open Sans"/>
              <a:cs typeface="Open Sans"/>
              <a:sym typeface="Open Sans"/>
            </a:endParaRPr>
          </a:p>
        </p:txBody>
      </p:sp>
      <p:sp>
        <p:nvSpPr>
          <p:cNvPr id="94" name="Google Shape;94;g104e5a430f7_6_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</a:t>
            </a:fld>
            <a:endParaRPr/>
          </a:p>
        </p:txBody>
      </p:sp>
      <p:sp>
        <p:nvSpPr>
          <p:cNvPr id="95" name="Google Shape;95;g104e5a430f7_6_30"/>
          <p:cNvSpPr txBox="1"/>
          <p:nvPr/>
        </p:nvSpPr>
        <p:spPr>
          <a:xfrm>
            <a:off x="1716215" y="4320822"/>
            <a:ext cx="4459684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>
                <a:solidFill>
                  <a:schemeClr val="dk1"/>
                </a:solidFill>
                <a:latin typeface="+mn-lt"/>
              </a:rPr>
              <a:t>Presenters: Alexander Cheng (1001634298)</a:t>
            </a:r>
            <a:endParaRPr sz="1600" dirty="0">
              <a:solidFill>
                <a:schemeClr val="dk1"/>
              </a:solidFill>
              <a:latin typeface="+mn-l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>
                <a:solidFill>
                  <a:schemeClr val="dk1"/>
                </a:solidFill>
                <a:latin typeface="+mn-lt"/>
              </a:rPr>
              <a:t>Date: Dec 16, 2021</a:t>
            </a:r>
            <a:endParaRPr sz="1600" dirty="0">
              <a:solidFill>
                <a:schemeClr val="dk1"/>
              </a:solidFill>
              <a:latin typeface="+mn-lt"/>
            </a:endParaRPr>
          </a:p>
        </p:txBody>
      </p:sp>
      <p:sp>
        <p:nvSpPr>
          <p:cNvPr id="97" name="Google Shape;97;g104e5a430f7_6_30"/>
          <p:cNvSpPr/>
          <p:nvPr/>
        </p:nvSpPr>
        <p:spPr>
          <a:xfrm>
            <a:off x="3010812" y="3143924"/>
            <a:ext cx="15843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CA" sz="2000" dirty="0">
                <a:solidFill>
                  <a:schemeClr val="dk1"/>
                </a:solidFill>
                <a:latin typeface="+mj-lt"/>
                <a:ea typeface="Open Sans"/>
                <a:cs typeface="Open Sans"/>
                <a:sym typeface="Open Sans"/>
              </a:rPr>
              <a:t>Fall 2021</a:t>
            </a:r>
            <a:endParaRPr sz="2000" dirty="0">
              <a:solidFill>
                <a:schemeClr val="dk1"/>
              </a:solidFill>
              <a:latin typeface="+mj-lt"/>
              <a:ea typeface="Open Sans"/>
              <a:cs typeface="Open Sans"/>
              <a:sym typeface="Open Sans"/>
            </a:endParaRPr>
          </a:p>
        </p:txBody>
      </p:sp>
      <p:sp>
        <p:nvSpPr>
          <p:cNvPr id="98" name="Google Shape;98;g104e5a430f7_6_30"/>
          <p:cNvSpPr/>
          <p:nvPr/>
        </p:nvSpPr>
        <p:spPr>
          <a:xfrm rot="-8237264">
            <a:off x="-852233" y="2275403"/>
            <a:ext cx="1684610" cy="1858911"/>
          </a:xfrm>
          <a:prstGeom prst="rtTriangle">
            <a:avLst/>
          </a:prstGeom>
          <a:solidFill>
            <a:srgbClr val="4A86E8"/>
          </a:solidFill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" name="Google Shape;99;g104e5a430f7_6_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4900" y="215023"/>
            <a:ext cx="4638677" cy="103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609DBFB-6702-480F-BA5C-2E37D2749D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66"/>
    </mc:Choice>
    <mc:Fallback>
      <p:transition spd="slow" advTm="6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fa5ea8179_3_0"/>
          <p:cNvSpPr/>
          <p:nvPr/>
        </p:nvSpPr>
        <p:spPr>
          <a:xfrm>
            <a:off x="-20668" y="-25967"/>
            <a:ext cx="12255300" cy="11199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 scaled="0"/>
          </a:gradFill>
          <a:ln>
            <a:noFill/>
          </a:ln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cfa5ea8179_3_0"/>
          <p:cNvSpPr/>
          <p:nvPr/>
        </p:nvSpPr>
        <p:spPr>
          <a:xfrm>
            <a:off x="146619" y="292718"/>
            <a:ext cx="11420700" cy="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Question 1 – Data Cleaning</a:t>
            </a:r>
            <a:endParaRPr sz="3000" b="1" u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" name="Google Shape;124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</a:t>
            </a:fld>
            <a:endParaRPr/>
          </a:p>
        </p:txBody>
      </p:sp>
      <p:sp>
        <p:nvSpPr>
          <p:cNvPr id="125" name="Google Shape;125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B868D2-5F0B-49EF-BC26-A6ECFCF7F5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619" y="1209582"/>
            <a:ext cx="4863294" cy="4438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9FE51C-939D-4750-9094-2FAB1E8CB2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6866" y="1093934"/>
            <a:ext cx="4863294" cy="4678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85D12B-03F6-4746-B1FD-8CD0B09A71DF}"/>
              </a:ext>
            </a:extLst>
          </p:cNvPr>
          <p:cNvSpPr txBox="1"/>
          <p:nvPr/>
        </p:nvSpPr>
        <p:spPr>
          <a:xfrm>
            <a:off x="567474" y="5705874"/>
            <a:ext cx="4021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Correlation Heatmap between features – this helps us on filling out missing values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3874D0-CC60-46FA-BCE5-4CFD6A71AF74}"/>
              </a:ext>
            </a:extLst>
          </p:cNvPr>
          <p:cNvSpPr txBox="1"/>
          <p:nvPr/>
        </p:nvSpPr>
        <p:spPr>
          <a:xfrm>
            <a:off x="6599808" y="5772868"/>
            <a:ext cx="40215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Mann-Whitney U-test P-values -  compare whether there is a difference in the dependent variable for two independent groups</a:t>
            </a:r>
            <a:endParaRPr lang="en-C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B9475C-B4BD-4B36-8C45-F9E4A8DF6580}"/>
              </a:ext>
            </a:extLst>
          </p:cNvPr>
          <p:cNvSpPr/>
          <p:nvPr/>
        </p:nvSpPr>
        <p:spPr>
          <a:xfrm>
            <a:off x="1793289" y="1606858"/>
            <a:ext cx="568171" cy="56036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56AF61-1289-43C5-BF14-0CB221129587}"/>
              </a:ext>
            </a:extLst>
          </p:cNvPr>
          <p:cNvSpPr/>
          <p:nvPr/>
        </p:nvSpPr>
        <p:spPr>
          <a:xfrm>
            <a:off x="2966621" y="2789067"/>
            <a:ext cx="611079" cy="56669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0772E42-2C68-4BC3-B9E7-62C51E4E5D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16"/>
    </mc:Choice>
    <mc:Fallback>
      <p:transition spd="slow" advTm="23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fa5ea8179_3_0"/>
          <p:cNvSpPr/>
          <p:nvPr/>
        </p:nvSpPr>
        <p:spPr>
          <a:xfrm>
            <a:off x="-20668" y="-25967"/>
            <a:ext cx="12255300" cy="11199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 scaled="0"/>
          </a:gradFill>
          <a:ln>
            <a:noFill/>
          </a:ln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cfa5ea8179_3_0"/>
          <p:cNvSpPr/>
          <p:nvPr/>
        </p:nvSpPr>
        <p:spPr>
          <a:xfrm>
            <a:off x="146619" y="292718"/>
            <a:ext cx="11420700" cy="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Question 2 – Data Visualization</a:t>
            </a:r>
            <a:endParaRPr sz="3000" b="1" u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" name="Google Shape;124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3</a:t>
            </a:fld>
            <a:endParaRPr/>
          </a:p>
        </p:txBody>
      </p:sp>
      <p:sp>
        <p:nvSpPr>
          <p:cNvPr id="125" name="Google Shape;125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3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5F2C70-598C-4915-B38C-E93DCC74D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2512" y="1220713"/>
            <a:ext cx="5973453" cy="31115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538A5B8-A8E7-468C-A3B5-CC51AFFDA2AA}"/>
              </a:ext>
            </a:extLst>
          </p:cNvPr>
          <p:cNvSpPr txBox="1"/>
          <p:nvPr/>
        </p:nvSpPr>
        <p:spPr>
          <a:xfrm>
            <a:off x="3048207" y="4406180"/>
            <a:ext cx="296430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Daily Vaccination over time – here we can observe whether there’s enough vaccines available or whether vaccines are enforced and mandated by the people in power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0598B6-69A3-46CA-8D36-6D16E9A715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557" y="1220713"/>
            <a:ext cx="2730276" cy="26719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9F1D87-951F-4D83-9CD3-E751564242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8041" y="1220712"/>
            <a:ext cx="2383920" cy="26054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882160-E2AC-426E-A2D2-8A0694EA92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1419" y="3876985"/>
            <a:ext cx="2520414" cy="247936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C68AE9B-4AB0-4667-AE5D-0A3A2339BE47}"/>
              </a:ext>
            </a:extLst>
          </p:cNvPr>
          <p:cNvSpPr txBox="1"/>
          <p:nvPr/>
        </p:nvSpPr>
        <p:spPr>
          <a:xfrm>
            <a:off x="6786064" y="4505243"/>
            <a:ext cx="47812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Here are the countries with the highest vaccination rate – small countries and wealthy nations such as UAE and Singapore have very high vaccination rate.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0E5BB981-885A-43FC-9C1C-A1D8FDA3F1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898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49"/>
    </mc:Choice>
    <mc:Fallback>
      <p:transition spd="slow" advTm="22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fa5ea8179_3_0"/>
          <p:cNvSpPr/>
          <p:nvPr/>
        </p:nvSpPr>
        <p:spPr>
          <a:xfrm>
            <a:off x="-20668" y="-25967"/>
            <a:ext cx="12255300" cy="11199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 scaled="0"/>
          </a:gradFill>
          <a:ln>
            <a:noFill/>
          </a:ln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cfa5ea8179_3_0"/>
          <p:cNvSpPr/>
          <p:nvPr/>
        </p:nvSpPr>
        <p:spPr>
          <a:xfrm>
            <a:off x="146619" y="292718"/>
            <a:ext cx="11420700" cy="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Question 3 – Model Selection and Forecast</a:t>
            </a:r>
            <a:endParaRPr sz="3000" b="1" u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" name="Google Shape;124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4</a:t>
            </a:fld>
            <a:endParaRPr/>
          </a:p>
        </p:txBody>
      </p:sp>
      <p:sp>
        <p:nvSpPr>
          <p:cNvPr id="125" name="Google Shape;125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4F765F-20FD-49E0-8F52-DBF4E82A1C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7733" y="1318367"/>
            <a:ext cx="5872441" cy="45556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11D1B6-FD0F-4AB3-A291-4C01385B9B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765" y="1215249"/>
            <a:ext cx="4715369" cy="465878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8C81E60-1E09-44B4-94B5-05AFDA99846E}"/>
              </a:ext>
            </a:extLst>
          </p:cNvPr>
          <p:cNvSpPr txBox="1"/>
          <p:nvPr/>
        </p:nvSpPr>
        <p:spPr>
          <a:xfrm>
            <a:off x="5921980" y="5874033"/>
            <a:ext cx="51662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Using ARIMA Model to generate our time series for the forecasted vaccination rate and amount of vaccinated people in the next 50 days – has best, worst, and base scenarios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08F3A8-C7F0-45B0-89E5-7B0574176560}"/>
              </a:ext>
            </a:extLst>
          </p:cNvPr>
          <p:cNvSpPr txBox="1"/>
          <p:nvPr/>
        </p:nvSpPr>
        <p:spPr>
          <a:xfrm>
            <a:off x="255381" y="5874033"/>
            <a:ext cx="5515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Using Auto ARIMA Model to find the best model based on </a:t>
            </a:r>
            <a:r>
              <a:rPr lang="en-CA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Akaike’s Information Criterion (AIC), we also want our time series to be stationary, we have to perform second order differencing</a:t>
            </a:r>
            <a:endParaRPr lang="en-CA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283D8B1-FC24-4BAC-AE52-7B21892F74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17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72"/>
    </mc:Choice>
    <mc:Fallback>
      <p:transition spd="slow" advTm="37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fa5ea8179_3_0"/>
          <p:cNvSpPr/>
          <p:nvPr/>
        </p:nvSpPr>
        <p:spPr>
          <a:xfrm>
            <a:off x="-20668" y="-25967"/>
            <a:ext cx="12255300" cy="11199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 scaled="0"/>
          </a:gradFill>
          <a:ln>
            <a:noFill/>
          </a:ln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cfa5ea8179_3_0"/>
          <p:cNvSpPr/>
          <p:nvPr/>
        </p:nvSpPr>
        <p:spPr>
          <a:xfrm>
            <a:off x="146619" y="292718"/>
            <a:ext cx="11420700" cy="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Question 4 – Second Feature Relation and Forecast – Canada only </a:t>
            </a:r>
            <a:endParaRPr sz="3000" b="1" u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" name="Google Shape;124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5</a:t>
            </a:fld>
            <a:endParaRPr/>
          </a:p>
        </p:txBody>
      </p:sp>
      <p:sp>
        <p:nvSpPr>
          <p:cNvPr id="125" name="Google Shape;125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5</a:t>
            </a:fld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2053F2-A94D-4DF7-AD1C-E3F0E35785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488" y="1308142"/>
            <a:ext cx="5450889" cy="41306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20B217B-C53A-4C09-A68B-2C4E3DFCB383}"/>
              </a:ext>
            </a:extLst>
          </p:cNvPr>
          <p:cNvSpPr txBox="1"/>
          <p:nvPr/>
        </p:nvSpPr>
        <p:spPr>
          <a:xfrm>
            <a:off x="255380" y="5800236"/>
            <a:ext cx="5515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Plotting Canada’s number of deaths against number of people vaccinations – we see that it helps flatten the curve – starting to increase perhaps due to new covid variants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839C640-3307-4E98-A210-FCE802568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6969" y="1277103"/>
            <a:ext cx="5817581" cy="437221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C7620F3-C335-44C2-91DF-6C1D51F18376}"/>
              </a:ext>
            </a:extLst>
          </p:cNvPr>
          <p:cNvSpPr txBox="1"/>
          <p:nvPr/>
        </p:nvSpPr>
        <p:spPr>
          <a:xfrm>
            <a:off x="6159446" y="5800099"/>
            <a:ext cx="5515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Using Linear regression with forecasted vaccination rates to predict the future amount of deaths due to covid in the next 50 days 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5C14686-476A-433D-BA94-C35720F9C8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848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26"/>
    </mc:Choice>
    <mc:Fallback>
      <p:transition spd="slow" advTm="38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fa5ea8179_3_0"/>
          <p:cNvSpPr/>
          <p:nvPr/>
        </p:nvSpPr>
        <p:spPr>
          <a:xfrm>
            <a:off x="-20668" y="-25967"/>
            <a:ext cx="12255300" cy="11199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 scaled="0"/>
          </a:gradFill>
          <a:ln>
            <a:noFill/>
          </a:ln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cfa5ea8179_3_0"/>
          <p:cNvSpPr/>
          <p:nvPr/>
        </p:nvSpPr>
        <p:spPr>
          <a:xfrm>
            <a:off x="146619" y="292718"/>
            <a:ext cx="11420700" cy="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Question 5 – Insights and Discussion</a:t>
            </a:r>
            <a:endParaRPr sz="3000" b="1" u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" name="Google Shape;124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6</a:t>
            </a:fld>
            <a:endParaRPr/>
          </a:p>
        </p:txBody>
      </p:sp>
      <p:sp>
        <p:nvSpPr>
          <p:cNvPr id="125" name="Google Shape;125;gcfa5ea8179_3_0"/>
          <p:cNvSpPr/>
          <p:nvPr/>
        </p:nvSpPr>
        <p:spPr>
          <a:xfrm>
            <a:off x="227765" y="1318367"/>
            <a:ext cx="11758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gcfa5ea8179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6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7B5E530-5D06-4B3D-BF8C-08ACB527E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14" y="1171853"/>
            <a:ext cx="5397812" cy="42522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DF1153-F5E6-4E87-AA5E-FAB50DB2A9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647" y="1208299"/>
            <a:ext cx="5474672" cy="417940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D8B305A-FA99-4A15-AB36-B9BDFDAE3E67}"/>
              </a:ext>
            </a:extLst>
          </p:cNvPr>
          <p:cNvSpPr txBox="1"/>
          <p:nvPr/>
        </p:nvSpPr>
        <p:spPr>
          <a:xfrm>
            <a:off x="227765" y="5534217"/>
            <a:ext cx="114197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Vaccination Rate: Canada’s </a:t>
            </a:r>
            <a:r>
              <a:rPr lang="en-CA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79.21% will increase to 80.79% after 50 days. US’s 69.5% will increase to 71.57% after 50 days, which is double the increased rate of Canada. </a:t>
            </a:r>
          </a:p>
          <a:p>
            <a:r>
              <a:rPr lang="en-CA" dirty="0">
                <a:solidFill>
                  <a:srgbClr val="212121"/>
                </a:solidFill>
                <a:latin typeface="Roboto" panose="02000000000000000000" pitchFamily="2" charset="0"/>
              </a:rPr>
              <a:t>Comparing the number of deaths due to COVID and </a:t>
            </a:r>
            <a:r>
              <a:rPr lang="en-CA" dirty="0" err="1">
                <a:solidFill>
                  <a:srgbClr val="212121"/>
                </a:solidFill>
                <a:latin typeface="Roboto" panose="02000000000000000000" pitchFamily="2" charset="0"/>
              </a:rPr>
              <a:t>icu</a:t>
            </a:r>
            <a:r>
              <a:rPr lang="en-CA">
                <a:solidFill>
                  <a:srgbClr val="212121"/>
                </a:solidFill>
                <a:latin typeface="Roboto" panose="02000000000000000000" pitchFamily="2" charset="0"/>
              </a:rPr>
              <a:t> patients, </a:t>
            </a:r>
            <a:r>
              <a:rPr lang="en-CA" dirty="0">
                <a:solidFill>
                  <a:srgbClr val="212121"/>
                </a:solidFill>
                <a:latin typeface="Roboto" panose="02000000000000000000" pitchFamily="2" charset="0"/>
              </a:rPr>
              <a:t>US has a population size of 8.74x greater than Canada’s yet, 26.09x the deaths and 24.17x the number of </a:t>
            </a:r>
            <a:r>
              <a:rPr lang="en-CA" dirty="0" err="1">
                <a:solidFill>
                  <a:srgbClr val="212121"/>
                </a:solidFill>
                <a:latin typeface="Roboto" panose="02000000000000000000" pitchFamily="2" charset="0"/>
              </a:rPr>
              <a:t>icu</a:t>
            </a:r>
            <a:r>
              <a:rPr lang="en-CA" dirty="0">
                <a:solidFill>
                  <a:srgbClr val="212121"/>
                </a:solidFill>
                <a:latin typeface="Roboto" panose="02000000000000000000" pitchFamily="2" charset="0"/>
              </a:rPr>
              <a:t> patients. </a:t>
            </a:r>
            <a:endParaRPr lang="en-CA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A126EDB-A0A5-41FF-A920-FD5C5E9E45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4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00"/>
    </mc:Choice>
    <mc:Fallback>
      <p:transition spd="slow" advTm="37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346</Words>
  <Application>Microsoft Office PowerPoint</Application>
  <PresentationFormat>Widescreen</PresentationFormat>
  <Paragraphs>36</Paragraphs>
  <Slides>6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Open Sans</vt:lpstr>
      <vt:lpstr>Arial</vt:lpstr>
      <vt:lpstr>Noto Sans Symbols</vt:lpstr>
      <vt:lpstr>Calibri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Cheng</dc:creator>
  <cp:lastModifiedBy>Alexander Cheng</cp:lastModifiedBy>
  <cp:revision>4</cp:revision>
  <dcterms:created xsi:type="dcterms:W3CDTF">2021-09-27T23:20:56Z</dcterms:created>
  <dcterms:modified xsi:type="dcterms:W3CDTF">2021-12-17T04:25:06Z</dcterms:modified>
</cp:coreProperties>
</file>